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FFFF"/>
    <a:srgbClr val="FFFF99"/>
    <a:srgbClr val="FFCCCC"/>
    <a:srgbClr val="FF99CC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72B4A-0858-46E1-B263-A3B86E41AC06}" type="datetimeFigureOut">
              <a:rPr lang="es-CO" smtClean="0"/>
              <a:pPr/>
              <a:t>16/03/2011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78319-A41C-4E4F-AB24-92D1AA3A7D2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untitled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7" name="6 CuadroTexto"/>
          <p:cNvSpPr txBox="1"/>
          <p:nvPr/>
        </p:nvSpPr>
        <p:spPr>
          <a:xfrm>
            <a:off x="571472" y="500042"/>
            <a:ext cx="828680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dirty="0" smtClean="0">
                <a:solidFill>
                  <a:srgbClr val="FFFF00"/>
                </a:solidFill>
                <a:latin typeface="Broadway" pitchFamily="82" charset="0"/>
              </a:rPr>
              <a:t>DESARROLLO  PSICOAFECTIVO</a:t>
            </a:r>
          </a:p>
          <a:p>
            <a:pPr algn="ctr"/>
            <a:endParaRPr lang="es-CO" sz="4000" dirty="0" smtClean="0">
              <a:solidFill>
                <a:srgbClr val="FFFF00"/>
              </a:solidFill>
              <a:latin typeface="Broadway" pitchFamily="82" charset="0"/>
            </a:endParaRPr>
          </a:p>
          <a:p>
            <a:pPr algn="ctr"/>
            <a:endParaRPr lang="es-CO" sz="1600" dirty="0" smtClean="0">
              <a:solidFill>
                <a:srgbClr val="FFFF00"/>
              </a:solidFill>
              <a:latin typeface="Broadway" pitchFamily="82" charset="0"/>
            </a:endParaRPr>
          </a:p>
          <a:p>
            <a:pPr algn="ctr"/>
            <a:endParaRPr lang="es-CO" sz="1600" dirty="0" smtClean="0">
              <a:solidFill>
                <a:srgbClr val="FFFF00"/>
              </a:solidFill>
              <a:latin typeface="Broadway" pitchFamily="82" charset="0"/>
            </a:endParaRPr>
          </a:p>
          <a:p>
            <a:pPr algn="ctr"/>
            <a:endParaRPr lang="es-CO" sz="1600" dirty="0" smtClean="0">
              <a:solidFill>
                <a:srgbClr val="FFFF00"/>
              </a:solidFill>
              <a:latin typeface="Broadway" pitchFamily="82" charset="0"/>
            </a:endParaRPr>
          </a:p>
          <a:p>
            <a:pPr algn="ctr"/>
            <a:endParaRPr lang="es-CO" sz="1600" dirty="0" smtClean="0">
              <a:solidFill>
                <a:srgbClr val="FFFF00"/>
              </a:solidFill>
              <a:latin typeface="Broadway" pitchFamily="82" charset="0"/>
            </a:endParaRPr>
          </a:p>
          <a:p>
            <a:pPr algn="ctr"/>
            <a:r>
              <a:rPr lang="es-CO" b="1" dirty="0" smtClean="0">
                <a:solidFill>
                  <a:srgbClr val="FFFF00"/>
                </a:solidFill>
                <a:latin typeface="Broadway" pitchFamily="82" charset="0"/>
              </a:rPr>
              <a:t>YAMILETH   ESTRADA</a:t>
            </a:r>
          </a:p>
          <a:p>
            <a:pPr algn="ctr"/>
            <a:r>
              <a:rPr lang="es-CO" b="1" dirty="0" smtClean="0">
                <a:solidFill>
                  <a:srgbClr val="FFFF00"/>
                </a:solidFill>
                <a:latin typeface="Broadway" pitchFamily="82" charset="0"/>
              </a:rPr>
              <a:t>YESSICA   CORRALES</a:t>
            </a:r>
          </a:p>
          <a:p>
            <a:pPr algn="ctr"/>
            <a:r>
              <a:rPr lang="es-CO" b="1" dirty="0" smtClean="0">
                <a:solidFill>
                  <a:srgbClr val="FFFF00"/>
                </a:solidFill>
                <a:latin typeface="Broadway" pitchFamily="82" charset="0"/>
              </a:rPr>
              <a:t>VIVIANA   PUERTA</a:t>
            </a:r>
          </a:p>
          <a:p>
            <a:pPr algn="ctr"/>
            <a:r>
              <a:rPr lang="es-CO" b="1" dirty="0" smtClean="0">
                <a:solidFill>
                  <a:srgbClr val="FFFF00"/>
                </a:solidFill>
                <a:latin typeface="Broadway" pitchFamily="82" charset="0"/>
              </a:rPr>
              <a:t>CINDY   ORDOÑEZ</a:t>
            </a:r>
          </a:p>
          <a:p>
            <a:pPr algn="ctr"/>
            <a:r>
              <a:rPr lang="es-CO" b="1" dirty="0" smtClean="0">
                <a:solidFill>
                  <a:srgbClr val="FFFF00"/>
                </a:solidFill>
                <a:latin typeface="Broadway" pitchFamily="82" charset="0"/>
              </a:rPr>
              <a:t>JAZMIN   OROZCO</a:t>
            </a:r>
          </a:p>
          <a:p>
            <a:pPr algn="ctr"/>
            <a:endParaRPr lang="es-CO" b="1" dirty="0" smtClean="0">
              <a:solidFill>
                <a:srgbClr val="FFFF00"/>
              </a:solidFill>
              <a:latin typeface="Broadway" pitchFamily="82" charset="0"/>
            </a:endParaRPr>
          </a:p>
          <a:p>
            <a:pPr algn="ctr"/>
            <a:endParaRPr lang="es-CO" b="1" dirty="0" smtClean="0">
              <a:solidFill>
                <a:srgbClr val="FFFF00"/>
              </a:solidFill>
              <a:latin typeface="Broadway" pitchFamily="82" charset="0"/>
            </a:endParaRPr>
          </a:p>
          <a:p>
            <a:pPr algn="ctr"/>
            <a:r>
              <a:rPr lang="es-CO" b="1" dirty="0" smtClean="0">
                <a:solidFill>
                  <a:srgbClr val="FFFF00"/>
                </a:solidFill>
                <a:latin typeface="Broadway" pitchFamily="82" charset="0"/>
              </a:rPr>
              <a:t>P.F.C   semestre III</a:t>
            </a:r>
          </a:p>
          <a:p>
            <a:pPr algn="ctr"/>
            <a:endParaRPr lang="es-CO" b="1" dirty="0" smtClean="0">
              <a:solidFill>
                <a:srgbClr val="FFFF00"/>
              </a:solidFill>
              <a:latin typeface="Broadway" pitchFamily="82" charset="0"/>
            </a:endParaRPr>
          </a:p>
          <a:p>
            <a:pPr algn="ctr"/>
            <a:r>
              <a:rPr lang="es-CO" b="1" dirty="0" smtClean="0">
                <a:solidFill>
                  <a:srgbClr val="FFFF00"/>
                </a:solidFill>
                <a:latin typeface="Broadway" pitchFamily="82" charset="0"/>
              </a:rPr>
              <a:t>2011</a:t>
            </a:r>
            <a:endParaRPr lang="es-CO" b="1" dirty="0">
              <a:solidFill>
                <a:srgbClr val="FF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CCC"/>
          </a:solidFill>
        </p:spPr>
        <p:txBody>
          <a:bodyPr>
            <a:normAutofit/>
          </a:bodyPr>
          <a:lstStyle/>
          <a:p>
            <a:r>
              <a:rPr lang="es-CO" sz="3200" dirty="0" smtClean="0">
                <a:latin typeface="Cooper Black" pitchFamily="18" charset="0"/>
              </a:rPr>
              <a:t>¿ Y EL BEBÉ ?</a:t>
            </a:r>
            <a:endParaRPr lang="es-CO" sz="3200" dirty="0"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rgbClr val="FFCCCC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Los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cambios anímicos de la mamá durante el embarazo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pueden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perjudicar al bebé o alterar su normal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desarrollo; el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bebé no permanece ajeno a las vivencias emocionales de la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mamá.</a:t>
            </a:r>
          </a:p>
          <a:p>
            <a:pPr>
              <a:buNone/>
            </a:pPr>
            <a:endParaRPr lang="es-CO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embaraz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214686"/>
            <a:ext cx="2428892" cy="25665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es-ES" sz="3200" dirty="0">
                <a:latin typeface="Cooper Black" pitchFamily="18" charset="0"/>
              </a:rPr>
              <a:t>Lic. Adriana Penerini</a:t>
            </a:r>
            <a:endParaRPr lang="es-CO" sz="3200" dirty="0"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Vivan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intensamente esta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experiencia. </a:t>
            </a:r>
          </a:p>
          <a:p>
            <a:pPr>
              <a:buBlip>
                <a:blip r:embed="rId2"/>
              </a:buBlip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Lo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aconsejable es no transformarse en un ojo crítico que se mira y se culpa por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todo. </a:t>
            </a:r>
          </a:p>
          <a:p>
            <a:pPr>
              <a:buBlip>
                <a:blip r:embed="rId2"/>
              </a:buBlip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Debería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estar más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contenta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Blip>
                <a:blip r:embed="rId2"/>
              </a:buBlip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Debería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estar más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flaca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2"/>
              </a:buBlip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Debería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llorar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menos.</a:t>
            </a:r>
          </a:p>
          <a:p>
            <a:pPr>
              <a:buBlip>
                <a:blip r:embed="rId2"/>
              </a:buBlip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Dejar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controlar, permitir que las cosas simplemente sucedan.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2"/>
              </a:buBlip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Aprovechar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el embarazo para el crecimiento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personal. </a:t>
            </a:r>
          </a:p>
          <a:p>
            <a:pPr>
              <a:buBlip>
                <a:blip r:embed="rId2"/>
              </a:buBlip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Después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todo, como dice la canción: "Sólo se vive una vez""  </a:t>
            </a:r>
            <a:endParaRPr lang="es-CO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es-CO" dirty="0" smtClean="0">
                <a:solidFill>
                  <a:srgbClr val="00B0F0"/>
                </a:solidFill>
                <a:latin typeface="Cooper Black" pitchFamily="18" charset="0"/>
              </a:rPr>
              <a:t>ESTADO EMOCIONAL  DE  LA MADRE DURANTE  LA GESTACIÓN</a:t>
            </a:r>
          </a:p>
          <a:p>
            <a:pPr>
              <a:buNone/>
            </a:pPr>
            <a:endParaRPr lang="es-CO" dirty="0"/>
          </a:p>
        </p:txBody>
      </p:sp>
      <p:pic>
        <p:nvPicPr>
          <p:cNvPr id="4" name="3 Imagen" descr="CAOC2EMACA09RNQ5CARS3W9YCAONM4ESCA97WJAGCA12YEWQCANV61RCCAT7BXEYCA3U4OUNCAUB4XJ7CA30M818CAK20H8UCA2U1H19CA8ZPFGFCAFC7K59CAE08V9PCA8F0XB2CAZ2LQL8CAL109VXCA7U6TO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857496"/>
            <a:ext cx="3286148" cy="28575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4 Imagen" descr="2185_salud-anorexia-embarazo-la_jpg-550x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2643182"/>
            <a:ext cx="2786082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CO" sz="3200" dirty="0" smtClean="0">
                <a:solidFill>
                  <a:srgbClr val="7030A0"/>
                </a:solidFill>
                <a:latin typeface="Cooper Black" pitchFamily="18" charset="0"/>
              </a:rPr>
              <a:t>EMOCIONES  NEGATIVAS</a:t>
            </a:r>
            <a:endParaRPr lang="es-CO" sz="3200" dirty="0">
              <a:solidFill>
                <a:srgbClr val="7030A0"/>
              </a:solidFill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La madre que experimenta emociones negativas acerca de su embarazo, se verá afectada por:</a:t>
            </a:r>
          </a:p>
          <a:p>
            <a:pPr>
              <a:buFontTx/>
              <a:buChar char="-"/>
            </a:pP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Permanente estado de stress.</a:t>
            </a: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Angustia.</a:t>
            </a: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Depresión.</a:t>
            </a: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Miedo.</a:t>
            </a: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Enojo intenso.</a:t>
            </a:r>
          </a:p>
          <a:p>
            <a:pPr>
              <a:buFontTx/>
              <a:buChar char="-"/>
            </a:pP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endParaRPr lang="es-CO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embaraza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2428868"/>
            <a:ext cx="2164080" cy="3238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CO" sz="3200" dirty="0" smtClean="0">
                <a:latin typeface="Cooper Black" pitchFamily="18" charset="0"/>
              </a:rPr>
              <a:t>EMOCIONES   POSITIVAS</a:t>
            </a:r>
            <a:endParaRPr lang="es-CO" sz="3200" dirty="0"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La madre que experimenta emociones positivas, asumirá una actitud respecto al embarazo de:</a:t>
            </a:r>
          </a:p>
          <a:p>
            <a:pPr>
              <a:buBlip>
                <a:blip r:embed="rId2"/>
              </a:buBlip>
            </a:pP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Emoción.</a:t>
            </a: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Ansiedad.</a:t>
            </a: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Tranquilidad.</a:t>
            </a: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Confianza.</a:t>
            </a:r>
          </a:p>
          <a:p>
            <a:pPr>
              <a:buBlip>
                <a:blip r:embed="rId2"/>
              </a:buBlip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Relajación.</a:t>
            </a:r>
          </a:p>
          <a:p>
            <a:pPr>
              <a:buBlip>
                <a:blip r:embed="rId3"/>
              </a:buBlip>
            </a:pPr>
            <a:endParaRPr lang="es-CO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80702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570" y="3057522"/>
            <a:ext cx="2571768" cy="27003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CO" sz="3200" dirty="0" smtClean="0">
                <a:latin typeface="Cooper Black" pitchFamily="18" charset="0"/>
              </a:rPr>
              <a:t>CRONOLOGÍA  DE  LAS  EMOCIONES</a:t>
            </a:r>
            <a:endParaRPr lang="es-CO" sz="3200" dirty="0"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Se han identificado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algunas emociones propias de cada trimestre: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PRIMER TRIMESTRE: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Predominan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la sorpresa, la emoción. Paralelamente, algunos malestares físicos pueden interferir en el estado de ánimo. Suelen aparecer temores con respecto a la permanencia de la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gestación.</a:t>
            </a:r>
          </a:p>
          <a:p>
            <a:pPr>
              <a:buNone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/>
            </a:r>
            <a:br>
              <a:rPr lang="es-ES" sz="2400" dirty="0">
                <a:latin typeface="Arial" pitchFamily="34" charset="0"/>
                <a:cs typeface="Arial" pitchFamily="34" charset="0"/>
              </a:rPr>
            </a:br>
            <a:endParaRPr lang="es-CO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CO" sz="2400" b="1" dirty="0" smtClean="0">
                <a:latin typeface="Arial" pitchFamily="34" charset="0"/>
                <a:cs typeface="Arial" pitchFamily="34" charset="0"/>
              </a:rPr>
              <a:t>SEGUNDO TRIMESTRE:</a:t>
            </a:r>
          </a:p>
          <a:p>
            <a:pPr>
              <a:buNone/>
            </a:pPr>
            <a:endParaRPr lang="es-CO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recupera el buen estado físico. Aparece la ansiedad por "sentir al bebé". Se afianza la relación con el obstetra y se está con más energías. Puede surgir temor por la normalidad del bebé. La embarazada se acerca más a la pareja, retoma más intensamente la sexualidad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fathers-felices-trabajo-embarazo_970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857629"/>
            <a:ext cx="1785951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s-CO" sz="2400" b="1" dirty="0" smtClean="0">
                <a:latin typeface="Arial" pitchFamily="34" charset="0"/>
                <a:cs typeface="Arial" pitchFamily="34" charset="0"/>
              </a:rPr>
              <a:t>TERCER TRIMESTRE</a:t>
            </a:r>
          </a:p>
          <a:p>
            <a:pPr algn="ctr"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panza y el bebé tienen una entidad más palpable. Se comienza a pensar más en el parto, y con ello llegan ciertos temores sobre todo a cómo saldrá todo, a si será o no parto normal ... Surgen algunas ansiedades, especialmente si desde lo personal estarán a la altura de las circunstancias.</a:t>
            </a:r>
            <a:br>
              <a:rPr lang="es-ES" sz="2400" dirty="0">
                <a:latin typeface="Arial" pitchFamily="34" charset="0"/>
                <a:cs typeface="Arial" pitchFamily="34" charset="0"/>
              </a:rPr>
            </a:b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embarazada-triste-385x578-custo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3571876"/>
            <a:ext cx="1690687" cy="2538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CO" sz="3200" dirty="0" smtClean="0">
                <a:latin typeface="Cooper Black" pitchFamily="18" charset="0"/>
              </a:rPr>
              <a:t>LOS  TEMORES</a:t>
            </a:r>
            <a:endParaRPr lang="es-CO" sz="3200" dirty="0"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s-ES" dirty="0" smtClean="0"/>
              <a:t>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L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aparición de los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temores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tiene mucho que ver con la personalidad de la embarazada y su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entorno, “Muchas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veces conviene no escuchar ciertos comentarios, del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tipo”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... a alguien le pasó tal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cosa”;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hay que preservarse más y permitirse decir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“No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estoy en condiciones de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escuchar”</a:t>
            </a:r>
            <a:endParaRPr lang="es-CO" sz="2400" dirty="0">
              <a:latin typeface="Arial" pitchFamily="34" charset="0"/>
              <a:cs typeface="Arial" pitchFamily="34" charset="0"/>
            </a:endParaRPr>
          </a:p>
          <a:p>
            <a:endParaRPr lang="es-CO" dirty="0"/>
          </a:p>
        </p:txBody>
      </p:sp>
      <p:pic>
        <p:nvPicPr>
          <p:cNvPr id="4" name="3 Imagen" descr="embarazadas_chot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3786190"/>
            <a:ext cx="2143140" cy="20359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s-CO" sz="3200" dirty="0" smtClean="0">
                <a:latin typeface="Cooper Black" pitchFamily="18" charset="0"/>
              </a:rPr>
              <a:t>LOS TEMORES MAS FRECUENTES</a:t>
            </a:r>
            <a:endParaRPr lang="es-CO" sz="3200" dirty="0"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70000" lnSpcReduction="20000"/>
          </a:bodyPr>
          <a:lstStyle/>
          <a:p>
            <a:pPr lvl="0">
              <a:buBlip>
                <a:blip r:embed="rId2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Que el bebé no sea normal:</a:t>
            </a:r>
            <a:r>
              <a:rPr lang="es-ES" dirty="0">
                <a:latin typeface="Arial" pitchFamily="34" charset="0"/>
                <a:cs typeface="Arial" pitchFamily="34" charset="0"/>
              </a:rPr>
              <a:t> Esto puede no permitirles disfrutar a pleno la experiencia. </a:t>
            </a:r>
            <a:endParaRPr lang="es-CO" dirty="0">
              <a:latin typeface="Arial" pitchFamily="34" charset="0"/>
              <a:cs typeface="Arial" pitchFamily="34" charset="0"/>
            </a:endParaRPr>
          </a:p>
          <a:p>
            <a:pPr lvl="0">
              <a:buBlip>
                <a:blip r:embed="rId2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Que no puedan reintegrarse a su trabajo:</a:t>
            </a:r>
            <a:r>
              <a:rPr lang="es-ES" dirty="0">
                <a:latin typeface="Arial" pitchFamily="34" charset="0"/>
                <a:cs typeface="Arial" pitchFamily="34" charset="0"/>
              </a:rPr>
              <a:t> Es muy común que teman "perderlo todo". </a:t>
            </a:r>
            <a:endParaRPr lang="es-CO" dirty="0">
              <a:latin typeface="Arial" pitchFamily="34" charset="0"/>
              <a:cs typeface="Arial" pitchFamily="34" charset="0"/>
            </a:endParaRPr>
          </a:p>
          <a:p>
            <a:pPr lvl="0">
              <a:buBlip>
                <a:blip r:embed="rId2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A no poder dar la teta:</a:t>
            </a:r>
            <a:r>
              <a:rPr lang="es-ES" dirty="0">
                <a:latin typeface="Arial" pitchFamily="34" charset="0"/>
                <a:cs typeface="Arial" pitchFamily="34" charset="0"/>
              </a:rPr>
              <a:t> A veces por falta de información, a veces por malas experiencias previas, propias o ajenas. </a:t>
            </a:r>
            <a:endParaRPr lang="es-CO" dirty="0">
              <a:latin typeface="Arial" pitchFamily="34" charset="0"/>
              <a:cs typeface="Arial" pitchFamily="34" charset="0"/>
            </a:endParaRPr>
          </a:p>
          <a:p>
            <a:pPr lvl="0">
              <a:buBlip>
                <a:blip r:embed="rId2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A quedar "gordas":</a:t>
            </a:r>
            <a:r>
              <a:rPr lang="es-ES" dirty="0">
                <a:latin typeface="Arial" pitchFamily="34" charset="0"/>
                <a:cs typeface="Arial" pitchFamily="34" charset="0"/>
              </a:rPr>
              <a:t> Es muy frecuente que las mujeres piensen en un kilo de más como en una devastadora realidad. </a:t>
            </a:r>
            <a:endParaRPr lang="es-CO" dirty="0">
              <a:latin typeface="Arial" pitchFamily="34" charset="0"/>
              <a:cs typeface="Arial" pitchFamily="34" charset="0"/>
            </a:endParaRPr>
          </a:p>
          <a:p>
            <a:pPr lvl="0">
              <a:buBlip>
                <a:blip r:embed="rId2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A que los hombres que están a su lado "no se sientan más atraídos" por ellas:</a:t>
            </a:r>
            <a:r>
              <a:rPr lang="es-ES" dirty="0">
                <a:latin typeface="Arial" pitchFamily="34" charset="0"/>
                <a:cs typeface="Arial" pitchFamily="34" charset="0"/>
              </a:rPr>
              <a:t> Muchas mujeres creen que la maternidad y la relación de pareja son dos situaciones incompatibles, esto se ve favorecido por los cambios en el cuerpo. </a:t>
            </a:r>
            <a:endParaRPr lang="es-CO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551</Words>
  <Application>Microsoft Office PowerPoint</Application>
  <PresentationFormat>Presentación en pantalla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EMOCIONES  NEGATIVAS</vt:lpstr>
      <vt:lpstr>EMOCIONES   POSITIVAS</vt:lpstr>
      <vt:lpstr>CRONOLOGÍA  DE  LAS  EMOCIONES</vt:lpstr>
      <vt:lpstr>Diapositiva 6</vt:lpstr>
      <vt:lpstr>Diapositiva 7</vt:lpstr>
      <vt:lpstr>LOS  TEMORES</vt:lpstr>
      <vt:lpstr>LOS TEMORES MAS FRECUENTES</vt:lpstr>
      <vt:lpstr>¿ Y EL BEBÉ ?</vt:lpstr>
      <vt:lpstr>Lic. Adriana Penerini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</dc:creator>
  <cp:lastModifiedBy>win</cp:lastModifiedBy>
  <cp:revision>12</cp:revision>
  <dcterms:created xsi:type="dcterms:W3CDTF">2011-03-14T20:55:00Z</dcterms:created>
  <dcterms:modified xsi:type="dcterms:W3CDTF">2011-03-16T22:06:37Z</dcterms:modified>
</cp:coreProperties>
</file>